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Anton\research\projects 2002\open tools\application phase\story\opent tools tab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r="29620" b="3334"/>
          <a:stretch>
            <a:fillRect/>
          </a:stretch>
        </p:blipFill>
        <p:spPr bwMode="auto">
          <a:xfrm>
            <a:off x="5756418" y="381000"/>
            <a:ext cx="6435582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0" y="1454727"/>
            <a:ext cx="12192000" cy="3654137"/>
          </a:xfrm>
          <a:prstGeom prst="rect">
            <a:avLst/>
          </a:prstGeom>
          <a:solidFill>
            <a:srgbClr val="C00000">
              <a:alpha val="82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619" y="1974271"/>
            <a:ext cx="8177981" cy="1802970"/>
          </a:xfrm>
        </p:spPr>
        <p:txBody>
          <a:bodyPr anchor="ctr" anchorCtr="0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619" y="3825275"/>
            <a:ext cx="8177981" cy="7621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838201" y="1438507"/>
            <a:ext cx="10515601" cy="47829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7855"/>
            <a:ext cx="10515600" cy="1932710"/>
          </a:xfrm>
          <a:noFill/>
        </p:spPr>
        <p:txBody>
          <a:bodyPr anchor="ctr" anchorCtr="0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7218" y="3654282"/>
            <a:ext cx="6137564" cy="668337"/>
          </a:xfrm>
          <a:prstGeom prst="flowChartTerminator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20813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49281"/>
            <a:ext cx="10515600" cy="20813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825446" y="1538986"/>
            <a:ext cx="10528354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0F58-3108-4415-857A-6D0360DF62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CE2-CEAD-46BB-861E-7D62265DC9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652793" y="1105731"/>
            <a:ext cx="6969542" cy="4521846"/>
            <a:chOff x="2451100" y="1965325"/>
            <a:chExt cx="4502150" cy="2921000"/>
          </a:xfrm>
        </p:grpSpPr>
        <p:sp>
          <p:nvSpPr>
            <p:cNvPr id="20" name="矩形 19"/>
            <p:cNvSpPr/>
            <p:nvPr>
              <p:custDataLst>
                <p:tags r:id="rId2"/>
              </p:custDataLst>
            </p:nvPr>
          </p:nvSpPr>
          <p:spPr>
            <a:xfrm rot="518391">
              <a:off x="2716213" y="4292600"/>
              <a:ext cx="3343275" cy="5937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1" name="矩形 20"/>
            <p:cNvSpPr/>
            <p:nvPr>
              <p:custDataLst>
                <p:tags r:id="rId3"/>
              </p:custDataLst>
            </p:nvPr>
          </p:nvSpPr>
          <p:spPr>
            <a:xfrm rot="21396991">
              <a:off x="3603625" y="3856038"/>
              <a:ext cx="3349625" cy="5937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" name="矩形 21"/>
            <p:cNvSpPr/>
            <p:nvPr>
              <p:custDataLst>
                <p:tags r:id="rId4"/>
              </p:custDataLst>
            </p:nvPr>
          </p:nvSpPr>
          <p:spPr>
            <a:xfrm rot="225092">
              <a:off x="2533650" y="3036888"/>
              <a:ext cx="4332288" cy="7254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3" name="矩形 22"/>
            <p:cNvSpPr/>
            <p:nvPr>
              <p:custDataLst>
                <p:tags r:id="rId5"/>
              </p:custDataLst>
            </p:nvPr>
          </p:nvSpPr>
          <p:spPr>
            <a:xfrm rot="21197296">
              <a:off x="3028950" y="2097088"/>
              <a:ext cx="3341688" cy="723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4" name="矩形 23"/>
            <p:cNvSpPr/>
            <p:nvPr>
              <p:custDataLst>
                <p:tags r:id="rId6"/>
              </p:custDataLst>
            </p:nvPr>
          </p:nvSpPr>
          <p:spPr>
            <a:xfrm rot="225092">
              <a:off x="2451100" y="2935288"/>
              <a:ext cx="4333875" cy="7239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endParaRPr lang="en-US" altLang="zh-CN" sz="6000" dirty="0">
                <a:solidFill>
                  <a:srgbClr val="FFFFFF"/>
                </a:solidFill>
              </a:endParaRPr>
            </a:p>
          </p:txBody>
        </p:sp>
        <p:sp>
          <p:nvSpPr>
            <p:cNvPr id="25" name="矩形 24"/>
            <p:cNvSpPr/>
            <p:nvPr>
              <p:custDataLst>
                <p:tags r:id="rId7"/>
              </p:custDataLst>
            </p:nvPr>
          </p:nvSpPr>
          <p:spPr>
            <a:xfrm rot="21396991">
              <a:off x="3521075" y="3754438"/>
              <a:ext cx="3349625" cy="593725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189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6" name="矩形 25"/>
            <p:cNvSpPr/>
            <p:nvPr>
              <p:custDataLst>
                <p:tags r:id="rId8"/>
              </p:custDataLst>
            </p:nvPr>
          </p:nvSpPr>
          <p:spPr>
            <a:xfrm rot="518391">
              <a:off x="2652713" y="4221163"/>
              <a:ext cx="3344862" cy="592137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162000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7" name="矩形 26"/>
            <p:cNvSpPr/>
            <p:nvPr>
              <p:custDataLst>
                <p:tags r:id="rId9"/>
              </p:custDataLst>
            </p:nvPr>
          </p:nvSpPr>
          <p:spPr>
            <a:xfrm rot="21197296">
              <a:off x="2941638" y="1965325"/>
              <a:ext cx="3343275" cy="725488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5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225131">
            <a:off x="2685194" y="2627956"/>
            <a:ext cx="6610325" cy="1043604"/>
          </a:xfrm>
        </p:spPr>
        <p:txBody>
          <a:bodyPr anchor="ctr" anchorCtr="0">
            <a:normAutofit/>
          </a:bodyPr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29" name="内容占位符 28"/>
          <p:cNvSpPr>
            <a:spLocks noGrp="1"/>
          </p:cNvSpPr>
          <p:nvPr>
            <p:ph sz="quarter" idx="13" hasCustomPrompt="1"/>
          </p:nvPr>
        </p:nvSpPr>
        <p:spPr>
          <a:xfrm rot="21191307">
            <a:off x="3410948" y="1120821"/>
            <a:ext cx="5206584" cy="108527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  <p:sp>
        <p:nvSpPr>
          <p:cNvPr id="33" name="内容占位符 32"/>
          <p:cNvSpPr>
            <a:spLocks noGrp="1"/>
          </p:cNvSpPr>
          <p:nvPr>
            <p:ph sz="quarter" idx="14" hasCustomPrompt="1"/>
          </p:nvPr>
        </p:nvSpPr>
        <p:spPr>
          <a:xfrm rot="21392900">
            <a:off x="4297177" y="3900293"/>
            <a:ext cx="5251210" cy="86401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  <p:sp>
        <p:nvSpPr>
          <p:cNvPr id="35" name="内容占位符 34"/>
          <p:cNvSpPr>
            <a:spLocks noGrp="1"/>
          </p:cNvSpPr>
          <p:nvPr>
            <p:ph sz="quarter" idx="15" hasCustomPrompt="1"/>
          </p:nvPr>
        </p:nvSpPr>
        <p:spPr>
          <a:xfrm rot="531126">
            <a:off x="2949192" y="4590787"/>
            <a:ext cx="5205215" cy="97607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Anton\research\projects 2002\open tools\application phase\story\opent tools 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b="3334"/>
          <a:stretch>
            <a:fillRect/>
          </a:stretch>
        </p:blipFill>
        <p:spPr bwMode="auto">
          <a:xfrm>
            <a:off x="7062592" y="4133002"/>
            <a:ext cx="5129408" cy="272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050656" y="4123426"/>
            <a:ext cx="5141344" cy="2734574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E17-0EAA-4C1A-AA6C-38B746D2D3C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542-05E2-4396-BC4E-B109FEC182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409416"/>
            <a:ext cx="12192000" cy="983956"/>
          </a:xfrm>
          <a:prstGeom prst="rect">
            <a:avLst/>
          </a:prstGeom>
          <a:solidFill>
            <a:srgbClr val="C00000">
              <a:alpha val="82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409416"/>
            <a:ext cx="10515600" cy="983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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7" Type="http://schemas.openxmlformats.org/officeDocument/2006/relationships/slideLayout" Target="../slideLayouts/slideLayout2.xml"/><Relationship Id="rId16" Type="http://schemas.openxmlformats.org/officeDocument/2006/relationships/tags" Target="../tags/tag26.xml"/><Relationship Id="rId15" Type="http://schemas.openxmlformats.org/officeDocument/2006/relationships/tags" Target="../tags/tag25.xml"/><Relationship Id="rId14" Type="http://schemas.openxmlformats.org/officeDocument/2006/relationships/tags" Target="../tags/tag24.xml"/><Relationship Id="rId13" Type="http://schemas.openxmlformats.org/officeDocument/2006/relationships/tags" Target="../tags/tag23.xml"/><Relationship Id="rId12" Type="http://schemas.openxmlformats.org/officeDocument/2006/relationships/tags" Target="../tags/tag22.xml"/><Relationship Id="rId11" Type="http://schemas.openxmlformats.org/officeDocument/2006/relationships/tags" Target="../tags/tag21.xml"/><Relationship Id="rId10" Type="http://schemas.openxmlformats.org/officeDocument/2006/relationships/tags" Target="../tags/tag20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双学位申请流程图</a:t>
            </a:r>
            <a:endParaRPr lang="zh-CN" altLang="en-US"/>
          </a:p>
        </p:txBody>
      </p:sp>
      <p:grpSp>
        <p:nvGrpSpPr>
          <p:cNvPr id="23" name="组合 22"/>
          <p:cNvGrpSpPr/>
          <p:nvPr>
            <p:custDataLst>
              <p:tags r:id="rId1"/>
            </p:custDataLst>
          </p:nvPr>
        </p:nvGrpSpPr>
        <p:grpSpPr>
          <a:xfrm>
            <a:off x="2381462" y="2244272"/>
            <a:ext cx="7429077" cy="3457281"/>
            <a:chOff x="2381462" y="2244272"/>
            <a:chExt cx="7429077" cy="3457281"/>
          </a:xfrm>
        </p:grpSpPr>
        <p:cxnSp>
          <p:nvCxnSpPr>
            <p:cNvPr id="19" name="直接箭头连接符 18"/>
            <p:cNvCxnSpPr/>
            <p:nvPr>
              <p:custDataLst>
                <p:tags r:id="rId2"/>
              </p:custDataLst>
            </p:nvPr>
          </p:nvCxnSpPr>
          <p:spPr>
            <a:xfrm>
              <a:off x="4443105" y="2908609"/>
              <a:ext cx="649417" cy="0"/>
            </a:xfrm>
            <a:prstGeom prst="straightConnector1">
              <a:avLst/>
            </a:prstGeom>
            <a:ln w="38100">
              <a:solidFill>
                <a:srgbClr val="49C782"/>
              </a:solidFill>
              <a:headEnd type="oval"/>
              <a:tailEnd type="triangle"/>
            </a:ln>
          </p:spPr>
          <p:style>
            <a:lnRef idx="1">
              <a:srgbClr val="49C782"/>
            </a:lnRef>
            <a:fillRef idx="0">
              <a:srgbClr val="49C782"/>
            </a:fillRef>
            <a:effectRef idx="0">
              <a:srgbClr val="49C782"/>
            </a:effectRef>
            <a:fontRef idx="minor">
              <a:sysClr val="windowText" lastClr="000000"/>
            </a:fontRef>
          </p:style>
        </p:cxnSp>
        <p:cxnSp>
          <p:nvCxnSpPr>
            <p:cNvPr id="20" name="直接箭头连接符 19"/>
            <p:cNvCxnSpPr/>
            <p:nvPr>
              <p:custDataLst>
                <p:tags r:id="rId3"/>
              </p:custDataLst>
            </p:nvPr>
          </p:nvCxnSpPr>
          <p:spPr>
            <a:xfrm>
              <a:off x="7117406" y="2908609"/>
              <a:ext cx="649417" cy="0"/>
            </a:xfrm>
            <a:prstGeom prst="straightConnector1">
              <a:avLst/>
            </a:prstGeom>
            <a:ln w="38100">
              <a:solidFill>
                <a:srgbClr val="FABE00"/>
              </a:solidFill>
              <a:headEnd type="oval"/>
              <a:tailEnd type="triangle"/>
            </a:ln>
          </p:spPr>
          <p:style>
            <a:lnRef idx="1">
              <a:srgbClr val="49C782"/>
            </a:lnRef>
            <a:fillRef idx="0">
              <a:srgbClr val="49C782"/>
            </a:fillRef>
            <a:effectRef idx="0">
              <a:srgbClr val="49C782"/>
            </a:effectRef>
            <a:fontRef idx="minor">
              <a:sysClr val="windowText" lastClr="000000"/>
            </a:fontRef>
          </p:style>
        </p:cxnSp>
        <p:grpSp>
          <p:nvGrpSpPr>
            <p:cNvPr id="17" name="组合 16"/>
            <p:cNvGrpSpPr/>
            <p:nvPr>
              <p:custDataLst>
                <p:tags r:id="rId4"/>
              </p:custDataLst>
            </p:nvPr>
          </p:nvGrpSpPr>
          <p:grpSpPr>
            <a:xfrm>
              <a:off x="2381462" y="2244272"/>
              <a:ext cx="2044616" cy="3457281"/>
              <a:chOff x="2381462" y="2244272"/>
              <a:chExt cx="2044616" cy="3457281"/>
            </a:xfrm>
          </p:grpSpPr>
          <p:sp>
            <p:nvSpPr>
              <p:cNvPr id="4" name="圆角矩形 3"/>
              <p:cNvSpPr/>
              <p:nvPr>
                <p:custDataLst>
                  <p:tags r:id="rId5"/>
                </p:custDataLst>
              </p:nvPr>
            </p:nvSpPr>
            <p:spPr>
              <a:xfrm>
                <a:off x="2739432" y="2244272"/>
                <a:ext cx="1328677" cy="1328677"/>
              </a:xfrm>
              <a:prstGeom prst="roundRect">
                <a:avLst>
                  <a:gd name="adj" fmla="val 12141"/>
                </a:avLst>
              </a:prstGeom>
              <a:solidFill>
                <a:srgbClr val="49C782"/>
              </a:soli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rgbClr val="49C782">
                  <a:shade val="50000"/>
                </a:srgbClr>
              </a:lnRef>
              <a:fillRef idx="1">
                <a:srgbClr val="49C782"/>
              </a:fillRef>
              <a:effectRef idx="0">
                <a:srgbClr val="49C782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/>
              </a:bodyPr>
              <a:p>
                <a:pPr algn="ctr"/>
                <a:endParaRPr lang="zh-CN" altLang="en-US">
                  <a:sym typeface="Arial" panose="020B0604020202020204" pitchFamily="34" charset="0"/>
                </a:endParaRPr>
              </a:p>
            </p:txBody>
          </p:sp>
          <p:sp>
            <p:nvSpPr>
              <p:cNvPr id="5" name="圆角矩形 4"/>
              <p:cNvSpPr/>
              <p:nvPr>
                <p:custDataLst>
                  <p:tags r:id="rId6"/>
                </p:custDataLst>
              </p:nvPr>
            </p:nvSpPr>
            <p:spPr>
              <a:xfrm>
                <a:off x="2840013" y="2344853"/>
                <a:ext cx="1127517" cy="1127517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>
                <a:noFill/>
              </a:ln>
              <a:effectLst>
                <a:innerShdw blurRad="25400" dist="12700" dir="162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rgbClr val="49C782">
                  <a:shade val="50000"/>
                </a:srgbClr>
              </a:lnRef>
              <a:fillRef idx="1">
                <a:srgbClr val="49C782"/>
              </a:fillRef>
              <a:effectRef idx="0">
                <a:srgbClr val="49C782"/>
              </a:effectRef>
              <a:fontRef idx="minor">
                <a:sysClr val="window" lastClr="FFFFFF"/>
              </a:fontRef>
            </p:style>
            <p:txBody>
              <a:bodyPr lIns="0" tIns="0" rIns="0" bIns="0" rtlCol="0" anchor="ctr">
                <a:normAutofit/>
              </a:bodyPr>
              <a:p>
                <a:pPr algn="ctr"/>
                <a:r>
                  <a:rPr lang="zh-CN" altLang="zh-CN" b="1" smtClean="0">
                    <a:solidFill>
                      <a:srgbClr val="49C782">
                        <a:lumMod val="75000"/>
                      </a:srgbClr>
                    </a:solidFill>
                    <a:latin typeface="Calibri Light" panose="020F0302020204030204" charset="0"/>
                    <a:ea typeface="宋体" panose="02010600030101010101" pitchFamily="2" charset="-122"/>
                    <a:cs typeface="+mn-ea"/>
                    <a:sym typeface="Arial" panose="020B0604020202020204" pitchFamily="34" charset="0"/>
                  </a:rPr>
                  <a:t>填写</a:t>
                </a:r>
                <a:endParaRPr lang="zh-CN" altLang="zh-CN" b="1" smtClean="0">
                  <a:solidFill>
                    <a:srgbClr val="49C782">
                      <a:lumMod val="75000"/>
                    </a:srgbClr>
                  </a:solidFill>
                  <a:latin typeface="Calibri Light" panose="020F0302020204030204" charset="0"/>
                  <a:ea typeface="宋体" panose="02010600030101010101" pitchFamily="2" charset="-122"/>
                  <a:cs typeface="+mn-ea"/>
                  <a:sym typeface="Arial" panose="020B0604020202020204" pitchFamily="34" charset="0"/>
                </a:endParaRPr>
              </a:p>
              <a:p>
                <a:pPr algn="ctr"/>
                <a:r>
                  <a:rPr lang="zh-CN" altLang="zh-CN" b="1" smtClean="0">
                    <a:solidFill>
                      <a:srgbClr val="49C782">
                        <a:lumMod val="75000"/>
                      </a:srgbClr>
                    </a:solidFill>
                    <a:latin typeface="Calibri Light" panose="020F0302020204030204" charset="0"/>
                    <a:ea typeface="宋体" panose="02010600030101010101" pitchFamily="2" charset="-122"/>
                    <a:cs typeface="+mn-ea"/>
                    <a:sym typeface="Arial" panose="020B0604020202020204" pitchFamily="34" charset="0"/>
                  </a:rPr>
                  <a:t>申请表</a:t>
                </a:r>
                <a:endParaRPr lang="zh-CN" altLang="zh-CN" b="1" smtClean="0">
                  <a:solidFill>
                    <a:srgbClr val="49C782">
                      <a:lumMod val="75000"/>
                    </a:srgbClr>
                  </a:solidFill>
                  <a:latin typeface="Calibri Light" panose="020F0302020204030204" charset="0"/>
                  <a:ea typeface="宋体" panose="02010600030101010101" pitchFamily="2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文本框 21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2381462" y="3980932"/>
                <a:ext cx="2044616" cy="17206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 fontScale="90000" lnSpcReduction="20000"/>
              </a:bodyPr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教务处网页下载</a:t>
                </a: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申请表一式</a:t>
                </a:r>
                <a:r>
                  <a:rPr lang="en-US" altLang="zh-CN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3</a:t>
                </a: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份</a:t>
                </a: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按要求填好信息</a:t>
                </a: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贴好本人照片</a:t>
                </a: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zh-CN" altLang="zh-CN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教务处查分系统打印大一成绩单</a:t>
                </a:r>
                <a:endParaRPr lang="zh-CN" altLang="zh-CN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" name="组合 17"/>
            <p:cNvGrpSpPr/>
            <p:nvPr>
              <p:custDataLst>
                <p:tags r:id="rId8"/>
              </p:custDataLst>
            </p:nvPr>
          </p:nvGrpSpPr>
          <p:grpSpPr>
            <a:xfrm>
              <a:off x="5073692" y="2244272"/>
              <a:ext cx="2044616" cy="3457281"/>
              <a:chOff x="5073692" y="2244272"/>
              <a:chExt cx="2044616" cy="3457281"/>
            </a:xfrm>
          </p:grpSpPr>
          <p:sp>
            <p:nvSpPr>
              <p:cNvPr id="10" name="圆角矩形 9"/>
              <p:cNvSpPr/>
              <p:nvPr>
                <p:custDataLst>
                  <p:tags r:id="rId9"/>
                </p:custDataLst>
              </p:nvPr>
            </p:nvSpPr>
            <p:spPr>
              <a:xfrm>
                <a:off x="5381547" y="2244272"/>
                <a:ext cx="1328677" cy="1328677"/>
              </a:xfrm>
              <a:prstGeom prst="roundRect">
                <a:avLst>
                  <a:gd name="adj" fmla="val 12141"/>
                </a:avLst>
              </a:prstGeom>
              <a:solidFill>
                <a:srgbClr val="FABE00"/>
              </a:soli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rgbClr val="49C782">
                  <a:shade val="50000"/>
                </a:srgbClr>
              </a:lnRef>
              <a:fillRef idx="1">
                <a:srgbClr val="49C782"/>
              </a:fillRef>
              <a:effectRef idx="0">
                <a:srgbClr val="49C782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/>
              </a:bodyPr>
              <a:p>
                <a:pPr algn="ctr"/>
                <a:endParaRPr lang="zh-CN" altLang="en-US">
                  <a:sym typeface="Arial" panose="020B0604020202020204" pitchFamily="34" charset="0"/>
                </a:endParaRPr>
              </a:p>
            </p:txBody>
          </p:sp>
          <p:sp>
            <p:nvSpPr>
              <p:cNvPr id="11" name="圆角矩形 10"/>
              <p:cNvSpPr/>
              <p:nvPr>
                <p:custDataLst>
                  <p:tags r:id="rId10"/>
                </p:custDataLst>
              </p:nvPr>
            </p:nvSpPr>
            <p:spPr>
              <a:xfrm>
                <a:off x="5482128" y="2344853"/>
                <a:ext cx="1127517" cy="1127517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>
                <a:noFill/>
              </a:ln>
              <a:effectLst>
                <a:innerShdw blurRad="25400" dist="12700" dir="162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rgbClr val="49C782">
                  <a:shade val="50000"/>
                </a:srgbClr>
              </a:lnRef>
              <a:fillRef idx="1">
                <a:srgbClr val="49C782"/>
              </a:fillRef>
              <a:effectRef idx="0">
                <a:srgbClr val="49C782"/>
              </a:effectRef>
              <a:fontRef idx="minor">
                <a:sysClr val="window" lastClr="FFFFFF"/>
              </a:fontRef>
            </p:style>
            <p:txBody>
              <a:bodyPr lIns="0" tIns="0" rIns="0" bIns="0" rtlCol="0" anchor="ctr">
                <a:normAutofit/>
              </a:bodyPr>
              <a:p>
                <a:pPr algn="ctr"/>
                <a:r>
                  <a:rPr lang="zh-CN" altLang="en-US" b="1" smtClean="0">
                    <a:solidFill>
                      <a:srgbClr val="FABE00">
                        <a:lumMod val="75000"/>
                      </a:srgbClr>
                    </a:solidFill>
                    <a:latin typeface="Calibri Light" panose="020F0302020204030204" charset="0"/>
                    <a:ea typeface="宋体" panose="02010600030101010101" pitchFamily="2" charset="-122"/>
                    <a:cs typeface="+mn-ea"/>
                    <a:sym typeface="Arial" panose="020B0604020202020204" pitchFamily="34" charset="0"/>
                  </a:rPr>
                  <a:t>在本学院盖章</a:t>
                </a:r>
                <a:endParaRPr lang="zh-CN" altLang="en-US" b="1" smtClean="0">
                  <a:solidFill>
                    <a:srgbClr val="FABE00">
                      <a:lumMod val="75000"/>
                    </a:srgbClr>
                  </a:solidFill>
                  <a:latin typeface="Calibri Light" panose="020F0302020204030204" charset="0"/>
                  <a:ea typeface="宋体" panose="02010600030101010101" pitchFamily="2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文本框 2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073692" y="3980932"/>
                <a:ext cx="2044616" cy="17206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找到你的辅导员</a:t>
                </a: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或者你们教学秘书</a:t>
                </a: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给申请表盖章</a:t>
                </a: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" name="组合 20"/>
            <p:cNvGrpSpPr/>
            <p:nvPr>
              <p:custDataLst>
                <p:tags r:id="rId12"/>
              </p:custDataLst>
            </p:nvPr>
          </p:nvGrpSpPr>
          <p:grpSpPr>
            <a:xfrm>
              <a:off x="7765923" y="2244272"/>
              <a:ext cx="2044616" cy="3457281"/>
              <a:chOff x="7765923" y="2244272"/>
              <a:chExt cx="2044616" cy="3457281"/>
            </a:xfrm>
          </p:grpSpPr>
          <p:sp>
            <p:nvSpPr>
              <p:cNvPr id="13" name="圆角矩形 12"/>
              <p:cNvSpPr/>
              <p:nvPr>
                <p:custDataLst>
                  <p:tags r:id="rId13"/>
                </p:custDataLst>
              </p:nvPr>
            </p:nvSpPr>
            <p:spPr>
              <a:xfrm>
                <a:off x="8123893" y="2244272"/>
                <a:ext cx="1328677" cy="1328677"/>
              </a:xfrm>
              <a:prstGeom prst="roundRect">
                <a:avLst>
                  <a:gd name="adj" fmla="val 12141"/>
                </a:avLst>
              </a:prstGeom>
              <a:solidFill>
                <a:srgbClr val="27CED7"/>
              </a:soli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rgbClr val="49C782">
                  <a:shade val="50000"/>
                </a:srgbClr>
              </a:lnRef>
              <a:fillRef idx="1">
                <a:srgbClr val="49C782"/>
              </a:fillRef>
              <a:effectRef idx="0">
                <a:srgbClr val="49C782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/>
              </a:bodyPr>
              <a:p>
                <a:pPr algn="ctr"/>
                <a:endParaRPr lang="zh-CN" altLang="en-US">
                  <a:sym typeface="Arial" panose="020B0604020202020204" pitchFamily="34" charset="0"/>
                </a:endParaRPr>
              </a:p>
            </p:txBody>
          </p:sp>
          <p:sp>
            <p:nvSpPr>
              <p:cNvPr id="14" name="圆角矩形 13"/>
              <p:cNvSpPr/>
              <p:nvPr>
                <p:custDataLst>
                  <p:tags r:id="rId14"/>
                </p:custDataLst>
              </p:nvPr>
            </p:nvSpPr>
            <p:spPr>
              <a:xfrm>
                <a:off x="8224474" y="2344853"/>
                <a:ext cx="1127517" cy="1127517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>
                <a:noFill/>
              </a:ln>
              <a:effectLst>
                <a:innerShdw blurRad="25400" dist="12700" dir="162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rgbClr val="49C782">
                  <a:shade val="50000"/>
                </a:srgbClr>
              </a:lnRef>
              <a:fillRef idx="1">
                <a:srgbClr val="49C782"/>
              </a:fillRef>
              <a:effectRef idx="0">
                <a:srgbClr val="49C782"/>
              </a:effectRef>
              <a:fontRef idx="minor">
                <a:sysClr val="window" lastClr="FFFFFF"/>
              </a:fontRef>
            </p:style>
            <p:txBody>
              <a:bodyPr lIns="0" tIns="0" rIns="0" bIns="0" rtlCol="0" anchor="ctr">
                <a:normAutofit lnSpcReduction="10000"/>
              </a:bodyPr>
              <a:p>
                <a:pPr algn="ctr"/>
                <a:r>
                  <a:rPr lang="zh-CN" altLang="en-US" b="1" smtClean="0">
                    <a:solidFill>
                      <a:srgbClr val="27CED7">
                        <a:lumMod val="75000"/>
                      </a:srgbClr>
                    </a:solidFill>
                    <a:latin typeface="Calibri Light" panose="020F0302020204030204" charset="0"/>
                    <a:ea typeface="宋体" panose="02010600030101010101" pitchFamily="2" charset="-122"/>
                    <a:cs typeface="+mn-ea"/>
                    <a:sym typeface="Arial" panose="020B0604020202020204" pitchFamily="34" charset="0"/>
                  </a:rPr>
                  <a:t>交到</a:t>
                </a:r>
                <a:endParaRPr lang="zh-CN" altLang="en-US" b="1" smtClean="0">
                  <a:solidFill>
                    <a:srgbClr val="27CED7">
                      <a:lumMod val="75000"/>
                    </a:srgbClr>
                  </a:solidFill>
                  <a:latin typeface="Calibri Light" panose="020F0302020204030204" charset="0"/>
                  <a:ea typeface="宋体" panose="02010600030101010101" pitchFamily="2" charset="-122"/>
                  <a:cs typeface="+mn-ea"/>
                  <a:sym typeface="Arial" panose="020B0604020202020204" pitchFamily="34" charset="0"/>
                </a:endParaRPr>
              </a:p>
              <a:p>
                <a:pPr algn="ctr"/>
                <a:r>
                  <a:rPr lang="zh-CN" altLang="en-US" b="1" smtClean="0">
                    <a:solidFill>
                      <a:srgbClr val="27CED7">
                        <a:lumMod val="75000"/>
                      </a:srgbClr>
                    </a:solidFill>
                    <a:latin typeface="Calibri Light" panose="020F0302020204030204" charset="0"/>
                    <a:ea typeface="宋体" panose="02010600030101010101" pitchFamily="2" charset="-122"/>
                    <a:cs typeface="+mn-ea"/>
                    <a:sym typeface="Arial" panose="020B0604020202020204" pitchFamily="34" charset="0"/>
                  </a:rPr>
                  <a:t>外国语学院</a:t>
                </a:r>
                <a:endParaRPr lang="zh-CN" altLang="en-US" b="1" smtClean="0">
                  <a:solidFill>
                    <a:srgbClr val="27CED7">
                      <a:lumMod val="75000"/>
                    </a:srgbClr>
                  </a:solidFill>
                  <a:latin typeface="Calibri Light" panose="020F0302020204030204" charset="0"/>
                  <a:ea typeface="宋体" panose="02010600030101010101" pitchFamily="2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文本框 24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765923" y="3980932"/>
                <a:ext cx="2044616" cy="17206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p>
                <a:pPr algn="ctr">
                  <a:lnSpc>
                    <a:spcPct val="130000"/>
                  </a:lnSpc>
                </a:pPr>
                <a:r>
                  <a:rPr lang="en-US" altLang="zh-CN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1</a:t>
                </a:r>
                <a:r>
                  <a:rPr lang="zh-CN" altLang="zh-CN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号楼</a:t>
                </a:r>
                <a:r>
                  <a:rPr lang="en-US" altLang="zh-CN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105</a:t>
                </a:r>
                <a:endParaRPr lang="en-US" altLang="zh-CN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外国语学院</a:t>
                </a: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教学秘书登记</a:t>
                </a: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电话</a:t>
                </a:r>
                <a:r>
                  <a:rPr lang="en-US" altLang="zh-CN" b="1" dirty="0">
                    <a:solidFill>
                      <a:schemeClr val="tx1">
                        <a:lumMod val="50000"/>
                      </a:schemeClr>
                    </a:solidFill>
                    <a:sym typeface="Arial" panose="020B0604020202020204" pitchFamily="34" charset="0"/>
                  </a:rPr>
                  <a:t>62436376</a:t>
                </a:r>
                <a:endParaRPr lang="en-US" altLang="zh-CN" b="1" dirty="0">
                  <a:solidFill>
                    <a:schemeClr val="tx1">
                      <a:lumMod val="50000"/>
                    </a:schemeClr>
                  </a:solidFill>
                  <a:sym typeface="Arial" panose="020B0604020202020204" pitchFamily="34" charset="0"/>
                </a:endParaRPr>
              </a:p>
            </p:txBody>
          </p:sp>
        </p:grpSp>
      </p:grpSp>
    </p:spTree>
    <p:custDataLst>
      <p:tags r:id="rId1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54_29*i*0"/>
  <p:tag name="KSO_WM_TEMPLATE_CATEGORY" val="custom"/>
  <p:tag name="KSO_WM_TEMPLATE_INDEX" val="154"/>
</p:tagLst>
</file>

<file path=ppt/tags/tag10.xml><?xml version="1.0" encoding="utf-8"?>
<p:tagLst xmlns:p="http://schemas.openxmlformats.org/presentationml/2006/main">
  <p:tag name="KSO_WM_TAG_VERSION" val="1.0"/>
  <p:tag name="KSO_WM_TEMPLATE_CATEGORY" val="custom"/>
  <p:tag name="KSO_WM_TEMPLATE_INDEX" val="160438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127_3*i*0"/>
  <p:tag name="KSO_WM_TEMPLATE_CATEGORY" val="diagram"/>
  <p:tag name="KSO_WM_TEMPLATE_INDEX" val="160127"/>
  <p:tag name="KSO_WM_UNIT_INDEX" val="0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i"/>
  <p:tag name="KSO_WM_UNIT_INDEX" val="1_1"/>
  <p:tag name="KSO_WM_UNIT_ID" val="diagram160127_3*m_i*1_1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i"/>
  <p:tag name="KSO_WM_UNIT_INDEX" val="1_2"/>
  <p:tag name="KSO_WM_UNIT_ID" val="diagram160127_3*m_i*1_2"/>
  <p:tag name="KSO_WM_UNIT_CLEAR" val="1"/>
  <p:tag name="KSO_WM_UNIT_LAYERLEVEL" val="1_1"/>
  <p:tag name="KSO_WM_DIAGRAM_GROUP_CODE" val="m1-1"/>
  <p:tag name="KSO_WM_UNIT_LINE_FORE_SCHEMECOLOR_INDEX" val="6"/>
  <p:tag name="KSO_WM_UNIT_LINE_FILL_TYPE" val="2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270*i*2"/>
  <p:tag name="KSO_WM_TEMPLATE_CATEGORY" val="diagram"/>
  <p:tag name="KSO_WM_TEMPLATE_INDEX" val="160127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i"/>
  <p:tag name="KSO_WM_UNIT_INDEX" val="1_3"/>
  <p:tag name="KSO_WM_UNIT_ID" val="diagram160127_3*m_i*1_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h_a"/>
  <p:tag name="KSO_WM_UNIT_INDEX" val="1_1_1"/>
  <p:tag name="KSO_WM_UNIT_ID" val="diagram160127_3*m_h_a*1_1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AMET"/>
  <p:tag name="KSO_WM_UNIT_FILL_FORE_SCHEMECOLOR_INDEX" val="14"/>
  <p:tag name="KSO_WM_UNIT_FILL_TYPE" val="1"/>
  <p:tag name="KSO_WM_UNIT_TEXT_FILL_FORE_SCHEMECOLOR_INDEX" val="5"/>
  <p:tag name="KSO_WM_UNIT_TEXT_FILL_TYPE" val="1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h_f"/>
  <p:tag name="KSO_WM_UNIT_INDEX" val="1_1_1"/>
  <p:tag name="KSO_WM_UNIT_ID" val="diagram160127_3*m_h_f*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57"/>
  <p:tag name="KSO_WM_DIAGRAM_GROUP_CODE" val="m1-1"/>
  <p:tag name="KSO_WM_UNIT_TEXT_FILL_FORE_SCHEMECOLOR_INDEX" val="13"/>
  <p:tag name="KSO_WM_UNIT_TEXT_FILL_TYPE" val="1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270*i*9"/>
  <p:tag name="KSO_WM_TEMPLATE_CATEGORY" val="diagram"/>
  <p:tag name="KSO_WM_TEMPLATE_INDEX" val="160127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i"/>
  <p:tag name="KSO_WM_UNIT_INDEX" val="1_4"/>
  <p:tag name="KSO_WM_UNIT_ID" val="diagram160127_3*m_i*1_4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54_29*i*1"/>
  <p:tag name="KSO_WM_TEMPLATE_CATEGORY" val="custom"/>
  <p:tag name="KSO_WM_TEMPLATE_INDEX" val="154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h_a"/>
  <p:tag name="KSO_WM_UNIT_INDEX" val="1_2_1"/>
  <p:tag name="KSO_WM_UNIT_ID" val="diagram160127_3*m_h_a*1_2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AMET"/>
  <p:tag name="KSO_WM_UNIT_FILL_FORE_SCHEMECOLOR_INDEX" val="14"/>
  <p:tag name="KSO_WM_UNIT_FILL_TYPE" val="1"/>
  <p:tag name="KSO_WM_UNIT_TEXT_FILL_FORE_SCHEMECOLOR_INDEX" val="6"/>
  <p:tag name="KSO_WM_UNIT_TEXT_FILL_TYPE" val="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h_f"/>
  <p:tag name="KSO_WM_UNIT_INDEX" val="1_2_1"/>
  <p:tag name="KSO_WM_UNIT_ID" val="diagram160127_3*m_h_f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57"/>
  <p:tag name="KSO_WM_DIAGRAM_GROUP_CODE" val="m1-1"/>
  <p:tag name="KSO_WM_UNIT_TEXT_FILL_FORE_SCHEMECOLOR_INDEX" val="13"/>
  <p:tag name="KSO_WM_UNIT_TEXT_FILL_TYPE" val="1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270*i*16"/>
  <p:tag name="KSO_WM_TEMPLATE_CATEGORY" val="diagram"/>
  <p:tag name="KSO_WM_TEMPLATE_INDEX" val="160127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i"/>
  <p:tag name="KSO_WM_UNIT_INDEX" val="1_5"/>
  <p:tag name="KSO_WM_UNIT_ID" val="diagram160127_3*m_i*1_5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2"/>
  <p:tag name="KSO_WM_UNIT_TEXT_FILL_TYPE" val="1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h_a"/>
  <p:tag name="KSO_WM_UNIT_INDEX" val="1_3_1"/>
  <p:tag name="KSO_WM_UNIT_ID" val="diagram160127_3*m_h_a*1_3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AMET"/>
  <p:tag name="KSO_WM_UNIT_FILL_FORE_SCHEMECOLOR_INDEX" val="14"/>
  <p:tag name="KSO_WM_UNIT_FILL_TYPE" val="1"/>
  <p:tag name="KSO_WM_UNIT_TEXT_FILL_FORE_SCHEMECOLOR_INDEX" val="7"/>
  <p:tag name="KSO_WM_UNIT_TEXT_FILL_TYPE" val="1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27"/>
  <p:tag name="KSO_WM_UNIT_TYPE" val="m_h_f"/>
  <p:tag name="KSO_WM_UNIT_INDEX" val="1_3_1"/>
  <p:tag name="KSO_WM_UNIT_ID" val="diagram160127_3*m_h_f*1_3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57"/>
  <p:tag name="KSO_WM_DIAGRAM_GROUP_CODE" val="m1-1"/>
  <p:tag name="KSO_WM_UNIT_TEXT_FILL_FORE_SCHEMECOLOR_INDEX" val="13"/>
  <p:tag name="KSO_WM_UNIT_TEXT_FILL_TYPE" val="1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160438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54_29*i*2"/>
  <p:tag name="KSO_WM_TEMPLATE_CATEGORY" val="custom"/>
  <p:tag name="KSO_WM_TEMPLATE_INDEX" val="154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54_29*i*3"/>
  <p:tag name="KSO_WM_TEMPLATE_CATEGORY" val="custom"/>
  <p:tag name="KSO_WM_TEMPLATE_INDEX" val="154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2"/>
  <p:tag name="KSO_WM_UNIT_ID" val="custom154_29*f*2"/>
  <p:tag name="KSO_WM_UNIT_CLEAR" val="1"/>
  <p:tag name="KSO_WM_UNIT_LAYERLEVEL" val="1"/>
  <p:tag name="KSO_WM_UNIT_VALUE" val="7"/>
  <p:tag name="KSO_WM_UNIT_HIGHLIGHT" val="0"/>
  <p:tag name="KSO_WM_UNIT_COMPATIBLE" val="0"/>
  <p:tag name="KSO_WM_UNIT_PRESET_TEXT" val="THANKS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3"/>
  <p:tag name="KSO_WM_UNIT_ID" val="custom154_29*f*3"/>
  <p:tag name="KSO_WM_UNIT_CLEAR" val="1"/>
  <p:tag name="KSO_WM_UNIT_LAYERLEVEL" val="1"/>
  <p:tag name="KSO_WM_UNIT_VALUE" val="32"/>
  <p:tag name="KSO_WM_UNIT_HIGHLIGHT" val="0"/>
  <p:tag name="KSO_WM_UNIT_COMPATIBLE" val="0"/>
  <p:tag name="KSO_WM_UNIT_PRESET_TEXT" val="YourName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4"/>
  <p:tag name="KSO_WM_UNIT_ID" val="custom154_29*f*4"/>
  <p:tag name="KSO_WM_UNIT_CLEAR" val="1"/>
  <p:tag name="KSO_WM_UNIT_LAYERLEVEL" val="1"/>
  <p:tag name="KSO_WM_UNIT_VALUE" val="32"/>
  <p:tag name="KSO_WM_UNIT_HIGHLIGHT" val="0"/>
  <p:tag name="KSO_WM_UNIT_COMPATIBLE" val="0"/>
  <p:tag name="KSO_WM_UNIT_PRESET_TEXT" val="@YourName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1"/>
  <p:tag name="KSO_WM_UNIT_ID" val="custom154_29*f*1"/>
  <p:tag name="KSO_WM_UNIT_CLEAR" val="1"/>
  <p:tag name="KSO_WM_UNIT_LAYERLEVEL" val="1"/>
  <p:tag name="KSO_WM_UNIT_VALUE" val="5"/>
  <p:tag name="KSO_WM_UNIT_HIGHLIGHT" val="0"/>
  <p:tag name="KSO_WM_UNIT_COMPATIBLE" val="0"/>
  <p:tag name="KSO_WM_UNIT_PRESET_TEXT" val="END"/>
</p:tagLst>
</file>

<file path=ppt/tags/tag9.xml><?xml version="1.0" encoding="utf-8"?>
<p:tagLst xmlns:p="http://schemas.openxmlformats.org/presentationml/2006/main">
  <p:tag name="KSO_WM_TAG_VERSION" val="1.0"/>
  <p:tag name="KSO_WM_TEMPLATE_CATEGORY" val="custom"/>
  <p:tag name="KSO_WM_TEMPLATE_INDEX" val="160438"/>
</p:tagLst>
</file>

<file path=ppt/theme/theme1.xml><?xml version="1.0" encoding="utf-8"?>
<a:theme xmlns:a="http://schemas.openxmlformats.org/drawingml/2006/main" name="A000120140530A99PPBG">
  <a:themeElements>
    <a:clrScheme name="160154.154">
      <a:dk1>
        <a:srgbClr val="696464"/>
      </a:dk1>
      <a:lt1>
        <a:sysClr val="window" lastClr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66B16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WPS 演示</Application>
  <PresentationFormat>宽屏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黑体</vt:lpstr>
      <vt:lpstr>Calibri Light</vt:lpstr>
      <vt:lpstr>微软雅黑</vt:lpstr>
      <vt:lpstr>Arial Unicode MS</vt:lpstr>
      <vt:lpstr>Calibri</vt:lpstr>
      <vt:lpstr>A000120140530A99PPBG</vt:lpstr>
      <vt:lpstr>双学位申请流程图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又见译匀♏</cp:lastModifiedBy>
  <cp:revision>7</cp:revision>
  <dcterms:created xsi:type="dcterms:W3CDTF">2017-09-06T02:01:00Z</dcterms:created>
  <dcterms:modified xsi:type="dcterms:W3CDTF">2019-09-03T02:31:48Z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